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5" r:id="rId1"/>
    <p:sldMasterId id="2147483786" r:id="rId2"/>
  </p:sldMasterIdLst>
  <p:notesMasterIdLst>
    <p:notesMasterId r:id="rId16"/>
  </p:notesMasterIdLst>
  <p:handoutMasterIdLst>
    <p:handoutMasterId r:id="rId17"/>
  </p:handoutMasterIdLst>
  <p:sldIdLst>
    <p:sldId id="261" r:id="rId3"/>
    <p:sldId id="302" r:id="rId4"/>
    <p:sldId id="308" r:id="rId5"/>
    <p:sldId id="301" r:id="rId6"/>
    <p:sldId id="310" r:id="rId7"/>
    <p:sldId id="311" r:id="rId8"/>
    <p:sldId id="315" r:id="rId9"/>
    <p:sldId id="313" r:id="rId10"/>
    <p:sldId id="304" r:id="rId11"/>
    <p:sldId id="298" r:id="rId12"/>
    <p:sldId id="316" r:id="rId13"/>
    <p:sldId id="312" r:id="rId14"/>
    <p:sldId id="270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7"/>
    <a:srgbClr val="FFFF00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60" d="100"/>
          <a:sy n="60" d="100"/>
        </p:scale>
        <p:origin x="-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90380FE-C6DA-45FE-92EF-63FEE2F924CA}" type="datetime1">
              <a:rPr lang="en-US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50719EA-47B2-472F-B00E-706B0FB4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1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42263E4-9BF9-4B7B-9D7F-F72DE15A5AB6}" type="datetime1">
              <a:rPr lang="en-US"/>
              <a:pPr>
                <a:defRPr/>
              </a:pPr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-52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E1C23842-2C83-4604-A016-0D9482224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12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E72ED-2CDE-47F0-B736-D9F6024E4A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4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15200" y="0"/>
            <a:ext cx="18288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57401"/>
            <a:ext cx="7620000" cy="416719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4286250"/>
            <a:ext cx="5029200" cy="74295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1295400" y="2474119"/>
            <a:ext cx="7620000" cy="3429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6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6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3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2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8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1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8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314900"/>
            <a:ext cx="8229600" cy="33075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2DC7-9628-4B08-97A5-3342205ED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0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15CE-A5DC-4126-AE7D-BC6481BD7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6667-78CC-4B4C-A80D-589A21ED1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4450"/>
            <a:ext cx="8229600" cy="26289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857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1435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3F8B-72C2-4B6E-89B9-ACD001F4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18/10/2016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CB3-4456-4018-941C-8DFD45A9D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87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6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8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4451"/>
            <a:ext cx="8229600" cy="32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5334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Footer - add copy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4178D3-6AF6-4C8F-A925-341F26DF9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0" r:id="rId2"/>
    <p:sldLayoutId id="2147483781" r:id="rId3"/>
    <p:sldLayoutId id="2147483782" r:id="rId4"/>
    <p:sldLayoutId id="2147483783" r:id="rId5"/>
    <p:sldLayoutId id="2147483785" r:id="rId6"/>
  </p:sldLayoutIdLst>
  <p:hf hdr="0" ft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FFFFFF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106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1pPr>
      <a:lvl2pPr marL="360363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360363" algn="l"/>
        </a:tabLst>
        <a:defRPr sz="2000"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2pPr>
      <a:lvl3pPr marL="719138" indent="-358775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3pPr>
      <a:lvl4pPr marL="1079500" indent="-3603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tabLst>
          <a:tab pos="1079500" algn="l"/>
        </a:tabLst>
        <a:defRPr kern="1200">
          <a:solidFill>
            <a:srgbClr val="000000"/>
          </a:solidFill>
          <a:latin typeface="Arial"/>
          <a:ea typeface="ＭＳ Ｐゴシック" pitchFamily="-65" charset="-128"/>
          <a:cs typeface="ＭＳ Ｐゴシック" pitchFamily="-106" charset="-128"/>
        </a:defRPr>
      </a:lvl4pPr>
      <a:lvl5pPr marL="1528763" indent="-449263" algn="l" defTabSz="457200" rtl="0" eaLnBrk="0" fontAlgn="base" hangingPunct="0">
        <a:spcBef>
          <a:spcPct val="20000"/>
        </a:spcBef>
        <a:spcAft>
          <a:spcPct val="0"/>
        </a:spcAft>
        <a:buClr>
          <a:srgbClr val="887F6E"/>
        </a:buClr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pitchFamily="-65" charset="-128"/>
          <a:cs typeface="ＭＳ Ｐゴシック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43B5-6246-4319-8871-E36B32B4FFF4}" type="datetimeFigureOut">
              <a:rPr lang="en-GB" smtClean="0"/>
              <a:t>25/11/2016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C603-7ACE-4E74-9CBC-89614E474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hyperlink" Target="http://www.itu.int/md/R15-WRC15-C-0003/en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ept.org/Documents/ecc/33486/ecc-16-110-annex-17_cept-roadmap-for-5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1187624" y="1977685"/>
            <a:ext cx="7620000" cy="416719"/>
          </a:xfrm>
        </p:spPr>
        <p:txBody>
          <a:bodyPr>
            <a:normAutofit fontScale="90000"/>
          </a:bodyPr>
          <a:lstStyle/>
          <a:p>
            <a:r>
              <a:rPr lang="da-DK" cap="none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da-DK" cap="none" dirty="0" smtClean="0">
                <a:latin typeface="Arial" charset="0"/>
                <a:ea typeface="ＭＳ Ｐゴシック" pitchFamily="34" charset="-128"/>
              </a:rPr>
            </a:br>
            <a:r>
              <a:rPr lang="da-DK" cap="none" dirty="0" smtClean="0">
                <a:latin typeface="Arial" charset="0"/>
                <a:ea typeface="ＭＳ Ｐゴシック" pitchFamily="34" charset="-128"/>
              </a:rPr>
              <a:t>EBU FORECAST</a:t>
            </a:r>
            <a:br>
              <a:rPr lang="da-DK" cap="none" dirty="0" smtClean="0">
                <a:latin typeface="Arial" charset="0"/>
                <a:ea typeface="ＭＳ Ｐゴシック" pitchFamily="34" charset="-128"/>
              </a:rPr>
            </a:br>
            <a:r>
              <a:rPr lang="da-DK" cap="none" dirty="0" smtClean="0">
                <a:latin typeface="Arial" charset="0"/>
                <a:ea typeface="ＭＳ Ｐゴシック" pitchFamily="34" charset="-128"/>
              </a:rPr>
              <a:t>23-24 November 2016</a:t>
            </a:r>
            <a:r>
              <a:rPr lang="da-DK" sz="1800" i="1" cap="none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da-DK" sz="1800" i="1" cap="none" dirty="0" smtClean="0">
                <a:latin typeface="Arial" charset="0"/>
                <a:ea typeface="ＭＳ Ｐゴシック" pitchFamily="34" charset="-128"/>
              </a:rPr>
            </a:br>
            <a:r>
              <a:rPr lang="da-DK" sz="1800" i="1" cap="none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da-DK" sz="1800" i="1" cap="none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</a:br>
            <a:r>
              <a:rPr lang="da-DK" sz="2700" i="1" cap="none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Spectrum for 5G</a:t>
            </a:r>
            <a:r>
              <a:rPr lang="da-DK" sz="2700" i="1" cap="none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da-DK" sz="2700" i="1" cap="none" dirty="0" smtClean="0">
                <a:latin typeface="Arial" charset="0"/>
                <a:ea typeface="ＭＳ Ｐゴシック" pitchFamily="34" charset="-128"/>
              </a:rPr>
            </a:br>
            <a:endParaRPr lang="en-GB" sz="2700" i="1" cap="none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endParaRPr lang="en-GB" i="1" dirty="0">
              <a:solidFill>
                <a:srgbClr val="00B0F0"/>
              </a:solidFill>
              <a:latin typeface="Arial" charset="0"/>
              <a:ea typeface="ＭＳ Ｐゴシック" pitchFamily="34" charset="-128"/>
            </a:endParaRPr>
          </a:p>
          <a:p>
            <a:pPr marL="0" indent="0"/>
            <a:endParaRPr lang="da-DK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1359850" y="4299117"/>
            <a:ext cx="7620000" cy="342900"/>
          </a:xfrm>
        </p:spPr>
        <p:txBody>
          <a:bodyPr/>
          <a:lstStyle/>
          <a:p>
            <a:r>
              <a:rPr lang="da-DK" b="1" dirty="0" smtClean="0">
                <a:latin typeface="Arial" charset="0"/>
                <a:ea typeface="ＭＳ Ｐゴシック" pitchFamily="34" charset="-128"/>
              </a:rPr>
              <a:t>Eric Fournier</a:t>
            </a:r>
          </a:p>
          <a:p>
            <a:r>
              <a:rPr lang="da-DK" b="1" dirty="0" smtClean="0">
                <a:latin typeface="Arial" charset="0"/>
                <a:ea typeface="ＭＳ Ｐゴシック" pitchFamily="34" charset="-128"/>
              </a:rPr>
              <a:t>Chairman, Electronic Communications Committee </a:t>
            </a:r>
          </a:p>
          <a:p>
            <a:endParaRPr lang="da-DK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Supplemental Downlink (SDL) in Europe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1452-1492 MHz already harmonised in Europe for SDL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SDL also as preferred solution in the band 1427-1452 MHz and 1492-1518 MHz </a:t>
            </a:r>
          </a:p>
          <a:p>
            <a:pPr marL="376238" lvl="2" indent="0">
              <a:buNone/>
            </a:pPr>
            <a:r>
              <a:rPr lang="en-GB" sz="2000" i="1" dirty="0" smtClean="0"/>
              <a:t>Channelling arrangement and harmonisation by end 2017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Four blocks of 5 MHz SDL in the 700 MHz under national option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Footer - add copy here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UHF TV band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0" y="1238465"/>
            <a:ext cx="9036495" cy="298504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WRC-23 </a:t>
            </a:r>
            <a:r>
              <a:rPr lang="en-GB" sz="2200" dirty="0"/>
              <a:t>agenda item </a:t>
            </a:r>
            <a:endParaRPr lang="en-GB" sz="2200" dirty="0" smtClean="0"/>
          </a:p>
          <a:p>
            <a:pPr marL="0" lvl="1" indent="0">
              <a:buNone/>
            </a:pPr>
            <a:r>
              <a:rPr lang="en-US" i="1" dirty="0"/>
              <a:t>2.5 to review the spectrum use and spectrum needs of existing services in the frequency </a:t>
            </a:r>
            <a:r>
              <a:rPr lang="en-US" i="1" dirty="0" smtClean="0"/>
              <a:t>band 470-960 </a:t>
            </a:r>
            <a:r>
              <a:rPr lang="en-US" i="1" dirty="0"/>
              <a:t>MHz in Region 1 and </a:t>
            </a:r>
            <a:r>
              <a:rPr lang="en-US" i="1" dirty="0" smtClean="0"/>
              <a:t>consider </a:t>
            </a:r>
            <a:r>
              <a:rPr lang="en-US" i="1" dirty="0"/>
              <a:t>possible regulatory actions in the frequency </a:t>
            </a:r>
            <a:r>
              <a:rPr lang="en-US" i="1" dirty="0" smtClean="0"/>
              <a:t>band 470-694 </a:t>
            </a:r>
            <a:r>
              <a:rPr lang="en-US" i="1" dirty="0"/>
              <a:t>MHz in Region 1 on the basis of the review in accordance with </a:t>
            </a:r>
            <a:r>
              <a:rPr lang="en-US" i="1" dirty="0" smtClean="0"/>
              <a:t>Resolution </a:t>
            </a:r>
            <a:r>
              <a:rPr lang="en-US" i="1" dirty="0"/>
              <a:t>235 </a:t>
            </a:r>
            <a:endParaRPr lang="en-GB" i="1" dirty="0"/>
          </a:p>
          <a:p>
            <a:pPr marL="0" lvl="1" indent="0">
              <a:buNone/>
            </a:pPr>
            <a:r>
              <a:rPr lang="en-GB" sz="2200" dirty="0" smtClean="0"/>
              <a:t>Preparation will </a:t>
            </a:r>
            <a:r>
              <a:rPr lang="en-GB" sz="2200" dirty="0"/>
              <a:t>start only after </a:t>
            </a:r>
            <a:r>
              <a:rPr lang="en-GB" sz="2200" dirty="0" smtClean="0"/>
              <a:t>WRC-19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ECC Report 224 on “long term vision for the UHF broadcasting band”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Which experience of “flexibility”?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Increasing need of AVMS on mobile terminals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105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59" y="-8335"/>
            <a:ext cx="9144000" cy="51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85775" y="573882"/>
            <a:ext cx="8229600" cy="640556"/>
          </a:xfrm>
        </p:spPr>
        <p:txBody>
          <a:bodyPr/>
          <a:lstStyle/>
          <a:p>
            <a:pPr eaLnBrk="1" hangingPunct="1"/>
            <a:r>
              <a:rPr lang="fr-FR" sz="2400" dirty="0" smtClean="0"/>
              <a:t>WRC-19 </a:t>
            </a:r>
            <a:r>
              <a:rPr lang="fr-FR" sz="2400" dirty="0" err="1" smtClean="0"/>
              <a:t>Process</a:t>
            </a:r>
            <a:endParaRPr lang="en-US" sz="2400" b="1" dirty="0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75160"/>
            <a:ext cx="8229600" cy="3319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1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5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fr-FR" sz="600" dirty="0" smtClean="0"/>
          </a:p>
        </p:txBody>
      </p:sp>
      <p:sp>
        <p:nvSpPr>
          <p:cNvPr id="5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05572" y="2851491"/>
            <a:ext cx="2534581" cy="9156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GB" altLang="en-US" sz="2800" dirty="0" smtClean="0">
                <a:solidFill>
                  <a:srgbClr val="5C5C5C"/>
                </a:solidFill>
                <a:latin typeface="Trebuchet MS" pitchFamily="34" charset="0"/>
                <a:ea typeface="+mn-ea"/>
                <a:cs typeface="Times New Roman" pitchFamily="18" charset="0"/>
              </a:rPr>
              <a:t>WRC-19</a:t>
            </a:r>
          </a:p>
          <a:p>
            <a:pPr algn="ctr" defTabSz="914400"/>
            <a:r>
              <a:rPr lang="en-GB" altLang="en-US" sz="2000" dirty="0" smtClean="0">
                <a:solidFill>
                  <a:srgbClr val="5C5C5C"/>
                </a:solidFill>
                <a:latin typeface="Trebuchet MS" pitchFamily="34" charset="0"/>
                <a:ea typeface="+mn-ea"/>
                <a:cs typeface="Times New Roman" pitchFamily="18" charset="0"/>
              </a:rPr>
              <a:t>160 Member States</a:t>
            </a:r>
          </a:p>
          <a:p>
            <a:pPr algn="ctr" defTabSz="914400"/>
            <a:r>
              <a:rPr lang="en-GB" altLang="en-US" sz="2000" dirty="0" smtClean="0">
                <a:solidFill>
                  <a:srgbClr val="5C5C5C"/>
                </a:solidFill>
                <a:latin typeface="Trebuchet MS" pitchFamily="34" charset="0"/>
                <a:ea typeface="+mn-ea"/>
                <a:cs typeface="Times New Roman" pitchFamily="18" charset="0"/>
              </a:rPr>
              <a:t>3400 Participants</a:t>
            </a:r>
            <a:endParaRPr lang="en-US" altLang="en-US" sz="2800" dirty="0">
              <a:solidFill>
                <a:srgbClr val="5C5C5C"/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19" y="1410798"/>
            <a:ext cx="10668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171036" y="2157319"/>
            <a:ext cx="15472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US" altLang="en-US" sz="1600" b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Member States</a:t>
            </a:r>
          </a:p>
        </p:txBody>
      </p:sp>
      <p:sp>
        <p:nvSpPr>
          <p:cNvPr id="9" name="AutoShape 18"/>
          <p:cNvSpPr>
            <a:spLocks/>
          </p:cNvSpPr>
          <p:nvPr/>
        </p:nvSpPr>
        <p:spPr bwMode="auto">
          <a:xfrm>
            <a:off x="6876256" y="1452470"/>
            <a:ext cx="431800" cy="756047"/>
          </a:xfrm>
          <a:prstGeom prst="leftBrace">
            <a:avLst>
              <a:gd name="adj1" fmla="val 19455"/>
              <a:gd name="adj2" fmla="val 50079"/>
            </a:avLst>
          </a:prstGeom>
          <a:noFill/>
          <a:ln w="28575">
            <a:solidFill>
              <a:srgbClr val="5C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altLang="en-US" kern="0">
              <a:ea typeface="+mn-ea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white">
          <a:xfrm>
            <a:off x="309414" y="1369238"/>
            <a:ext cx="699230" cy="40011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APT</a:t>
            </a:r>
          </a:p>
        </p:txBody>
      </p:sp>
      <p:pic>
        <p:nvPicPr>
          <p:cNvPr id="12" name="Picture 65" descr="rcc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8" y="4178778"/>
            <a:ext cx="5429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2"/>
          <p:cNvSpPr>
            <a:spLocks/>
          </p:cNvSpPr>
          <p:nvPr/>
        </p:nvSpPr>
        <p:spPr bwMode="auto">
          <a:xfrm>
            <a:off x="1547342" y="1221600"/>
            <a:ext cx="360363" cy="3752850"/>
          </a:xfrm>
          <a:prstGeom prst="rightBrace">
            <a:avLst>
              <a:gd name="adj1" fmla="val 68977"/>
              <a:gd name="adj2" fmla="val 1583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/>
            <a:endParaRPr lang="en-US" altLang="en-US">
              <a:solidFill>
                <a:srgbClr val="5C5C5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 descr="http://www.itu.int/en/ITU-R/PublishingImages/Conferences/reg-prep/ce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2" y="3017490"/>
            <a:ext cx="809625" cy="60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2" descr="a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8" y="2369363"/>
            <a:ext cx="8096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3"/>
          <p:cNvSpPr txBox="1">
            <a:spLocks noChangeArrowheads="1"/>
          </p:cNvSpPr>
          <p:nvPr/>
        </p:nvSpPr>
        <p:spPr bwMode="white">
          <a:xfrm>
            <a:off x="284016" y="2532479"/>
            <a:ext cx="713657" cy="40011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ATU</a:t>
            </a: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white">
          <a:xfrm>
            <a:off x="176064" y="3145650"/>
            <a:ext cx="971550" cy="40011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CEPT</a:t>
            </a:r>
          </a:p>
        </p:txBody>
      </p:sp>
      <p:pic>
        <p:nvPicPr>
          <p:cNvPr id="23" name="Picture 62" descr="a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5" y="1221600"/>
            <a:ext cx="1240701" cy="54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6"/>
          <p:cNvSpPr txBox="1">
            <a:spLocks noChangeArrowheads="1"/>
          </p:cNvSpPr>
          <p:nvPr/>
        </p:nvSpPr>
        <p:spPr bwMode="white">
          <a:xfrm>
            <a:off x="176064" y="4357372"/>
            <a:ext cx="742511" cy="40011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RCC</a:t>
            </a:r>
          </a:p>
        </p:txBody>
      </p:sp>
      <p:pic>
        <p:nvPicPr>
          <p:cNvPr id="25" name="Picture 11" descr="as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4" y="1937165"/>
            <a:ext cx="11160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75"/>
          <p:cNvSpPr txBox="1">
            <a:spLocks noChangeArrowheads="1"/>
          </p:cNvSpPr>
          <p:nvPr/>
        </p:nvSpPr>
        <p:spPr bwMode="white">
          <a:xfrm>
            <a:off x="210989" y="1991935"/>
            <a:ext cx="954107" cy="40011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+mn-ea"/>
              </a:rPr>
              <a:t>ASMG</a:t>
            </a:r>
          </a:p>
        </p:txBody>
      </p:sp>
      <p:pic>
        <p:nvPicPr>
          <p:cNvPr id="27" name="Picture 6" descr="citel_logo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/>
          <a:stretch/>
        </p:blipFill>
        <p:spPr bwMode="auto">
          <a:xfrm>
            <a:off x="195607" y="3767150"/>
            <a:ext cx="939230" cy="2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1979712" y="1355899"/>
            <a:ext cx="1728192" cy="636035"/>
          </a:xfrm>
          <a:prstGeom prst="flowChartPunchedCard">
            <a:avLst/>
          </a:prstGeom>
          <a:solidFill>
            <a:srgbClr val="FFFF99"/>
          </a:solidFill>
          <a:ln w="9525">
            <a:solidFill>
              <a:srgbClr val="5C5C5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Coordinated</a:t>
            </a:r>
          </a:p>
          <a:p>
            <a:pPr algn="ctr" defTabSz="914400"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Proposals</a:t>
            </a:r>
            <a:endParaRPr lang="en-US" sz="1600" b="1" kern="0" dirty="0">
              <a:solidFill>
                <a:srgbClr val="000000"/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 flipH="1">
            <a:off x="5652121" y="1546249"/>
            <a:ext cx="1080120" cy="445685"/>
          </a:xfrm>
          <a:prstGeom prst="flowChartPunchedCard">
            <a:avLst/>
          </a:prstGeom>
          <a:solidFill>
            <a:srgbClr val="FFFF99"/>
          </a:solidFill>
          <a:ln w="9525">
            <a:solidFill>
              <a:srgbClr val="5C5C5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US" sz="1600" kern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Proposals</a:t>
            </a:r>
          </a:p>
        </p:txBody>
      </p:sp>
      <p:sp>
        <p:nvSpPr>
          <p:cNvPr id="30" name="Rectangle 22" descr="Wide upward diagonal"/>
          <p:cNvSpPr>
            <a:spLocks noChangeArrowheads="1"/>
          </p:cNvSpPr>
          <p:nvPr/>
        </p:nvSpPr>
        <p:spPr bwMode="auto">
          <a:xfrm>
            <a:off x="1921658" y="2070594"/>
            <a:ext cx="1426207" cy="1221754"/>
          </a:xfrm>
          <a:prstGeom prst="rect">
            <a:avLst/>
          </a:prstGeom>
          <a:pattFill prst="wdUpDiag">
            <a:fgClr>
              <a:srgbClr val="FFCCFF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Informal </a:t>
            </a:r>
            <a:r>
              <a:rPr lang="en-US" altLang="en-US" sz="18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en-US" sz="18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</a:br>
            <a:r>
              <a:rPr lang="en-US" altLang="en-US" sz="18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Group</a:t>
            </a:r>
            <a:endParaRPr lang="en-US" altLang="en-US" sz="1800" b="0" kern="0" dirty="0">
              <a:solidFill>
                <a:srgbClr val="000000"/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en-US" altLang="en-US" sz="1600" b="0" kern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(</a:t>
            </a:r>
            <a:r>
              <a:rPr lang="en-US" altLang="en-US" sz="16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Structure</a:t>
            </a:r>
            <a:br>
              <a:rPr lang="en-US" altLang="en-US" sz="16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</a:br>
            <a:r>
              <a:rPr lang="en-US" altLang="en-US" sz="16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 </a:t>
            </a:r>
            <a:r>
              <a:rPr lang="en-US" altLang="en-US" sz="1600" b="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lang="en-US" altLang="en-US" sz="1600" b="0" kern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 </a:t>
            </a:r>
            <a:r>
              <a:rPr lang="en-US" altLang="en-US" sz="16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en-US" sz="16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</a:br>
            <a:r>
              <a:rPr lang="en-US" altLang="en-US" sz="1600" b="0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Chairmanship</a:t>
            </a:r>
            <a:r>
              <a:rPr lang="en-US" altLang="en-US" sz="1600" b="0" kern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684534" y="4108743"/>
            <a:ext cx="2141933" cy="83099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US" altLang="en-US" sz="1600" b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Agenda: </a:t>
            </a:r>
            <a: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</a:br>
            <a: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Draft WRC </a:t>
            </a:r>
            <a:r>
              <a:rPr lang="en-US" altLang="en-US" sz="1600" b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Res </a:t>
            </a:r>
            <a:r>
              <a:rPr lang="en-US" altLang="en-US" sz="1600" b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lang="en-US" altLang="en-US" sz="1600" b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 </a:t>
            </a:r>
            <a: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/>
            </a:r>
            <a:b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</a:br>
            <a: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Final Council </a:t>
            </a:r>
            <a:r>
              <a:rPr lang="en-US" altLang="en-US" sz="1600" b="0" dirty="0" err="1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Decison</a:t>
            </a:r>
            <a:endParaRPr lang="en-US" altLang="en-US" sz="1600" b="0" dirty="0">
              <a:solidFill>
                <a:srgbClr val="000000"/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 rot="10800000">
            <a:off x="3568689" y="3913358"/>
            <a:ext cx="2299453" cy="195384"/>
          </a:xfrm>
          <a:prstGeom prst="downArrow">
            <a:avLst>
              <a:gd name="adj1" fmla="val 49963"/>
              <a:gd name="adj2" fmla="val 86264"/>
            </a:avLst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altLang="en-US" kern="0">
              <a:ea typeface="+mn-ea"/>
            </a:endParaRPr>
          </a:p>
        </p:txBody>
      </p:sp>
      <p:sp>
        <p:nvSpPr>
          <p:cNvPr id="41" name="AutoShape 19"/>
          <p:cNvSpPr>
            <a:spLocks noChangeArrowheads="1"/>
          </p:cNvSpPr>
          <p:nvPr/>
        </p:nvSpPr>
        <p:spPr bwMode="auto">
          <a:xfrm rot="20410752" flipV="1">
            <a:off x="6401008" y="2777648"/>
            <a:ext cx="1233926" cy="233766"/>
          </a:xfrm>
          <a:prstGeom prst="leftArrow">
            <a:avLst>
              <a:gd name="adj1" fmla="val 50000"/>
              <a:gd name="adj2" fmla="val 73437"/>
            </a:avLst>
          </a:prstGeom>
          <a:solidFill>
            <a:srgbClr val="3333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altLang="en-US" kern="0">
              <a:ea typeface="+mn-ea"/>
            </a:endParaRPr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auto">
          <a:xfrm rot="2927192">
            <a:off x="6304306" y="3725264"/>
            <a:ext cx="526301" cy="287391"/>
          </a:xfrm>
          <a:prstGeom prst="leftArrow">
            <a:avLst>
              <a:gd name="adj1" fmla="val 50000"/>
              <a:gd name="adj2" fmla="val 79727"/>
            </a:avLst>
          </a:prstGeom>
          <a:solidFill>
            <a:srgbClr val="3333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altLang="en-US" kern="0">
              <a:ea typeface="+mn-ea"/>
            </a:endParaRP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 flipH="1">
            <a:off x="2294707" y="3327431"/>
            <a:ext cx="909141" cy="205131"/>
          </a:xfrm>
          <a:prstGeom prst="leftArrow">
            <a:avLst>
              <a:gd name="adj1" fmla="val 50000"/>
              <a:gd name="adj2" fmla="val 51771"/>
            </a:avLst>
          </a:prstGeom>
          <a:solidFill>
            <a:srgbClr val="3333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altLang="en-US" kern="0">
              <a:ea typeface="+mn-ea"/>
            </a:endParaRPr>
          </a:p>
        </p:txBody>
      </p:sp>
      <p:pic>
        <p:nvPicPr>
          <p:cNvPr id="46" name="Picture 38" descr="WRC_DO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7918" y="3509488"/>
            <a:ext cx="624523" cy="628436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1838186" y="3805453"/>
            <a:ext cx="1509678" cy="923091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GB" altLang="en-US" sz="2000" dirty="0">
                <a:solidFill>
                  <a:srgbClr val="FFFFFF"/>
                </a:solidFill>
                <a:latin typeface="Trebuchet MS" pitchFamily="34" charset="0"/>
                <a:ea typeface="+mn-ea"/>
                <a:cs typeface="Times New Roman" pitchFamily="18" charset="0"/>
              </a:rPr>
              <a:t>Conference</a:t>
            </a:r>
          </a:p>
          <a:p>
            <a:pPr algn="ctr" defTabSz="914400"/>
            <a:r>
              <a:rPr lang="en-GB" altLang="en-US" sz="2000" dirty="0">
                <a:solidFill>
                  <a:srgbClr val="FFFFFF"/>
                </a:solidFill>
                <a:latin typeface="Trebuchet MS" pitchFamily="34" charset="0"/>
                <a:ea typeface="+mn-ea"/>
                <a:cs typeface="Times New Roman" pitchFamily="18" charset="0"/>
              </a:rPr>
              <a:t>Secretariat</a:t>
            </a:r>
          </a:p>
          <a:p>
            <a:pPr algn="ctr" defTabSz="914400"/>
            <a:r>
              <a:rPr lang="en-GB" altLang="en-US" b="0" dirty="0">
                <a:solidFill>
                  <a:srgbClr val="FFFFFF"/>
                </a:solidFill>
                <a:latin typeface="Trebuchet MS" pitchFamily="34" charset="0"/>
                <a:ea typeface="+mn-ea"/>
                <a:cs typeface="Times New Roman" pitchFamily="18" charset="0"/>
              </a:rPr>
              <a:t>(BR </a:t>
            </a:r>
            <a:r>
              <a:rPr lang="en-GB" altLang="en-US" b="0" dirty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lang="en-GB" altLang="en-US" b="0" dirty="0">
                <a:solidFill>
                  <a:srgbClr val="FFFFFF"/>
                </a:solidFill>
                <a:latin typeface="Trebuchet MS" pitchFamily="34" charset="0"/>
                <a:ea typeface="+mn-ea"/>
                <a:cs typeface="Times New Roman" pitchFamily="18" charset="0"/>
              </a:rPr>
              <a:t> GS)</a:t>
            </a:r>
            <a:endParaRPr lang="en-US" altLang="en-US" b="0" dirty="0">
              <a:solidFill>
                <a:srgbClr val="FFFFFF"/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8" name="Rectangle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72200" y="4245937"/>
            <a:ext cx="936104" cy="2364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>
              <a:defRPr/>
            </a:pPr>
            <a:r>
              <a:rPr lang="en-GB" altLang="en-US" b="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RA-19</a:t>
            </a:r>
            <a:endParaRPr lang="en-US" altLang="en-US" b="0" kern="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668344" y="3075187"/>
            <a:ext cx="1069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US" altLang="en-US" sz="1600" b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CPM </a:t>
            </a:r>
            <a: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Report</a:t>
            </a:r>
            <a:endParaRPr lang="en-US" altLang="en-US" sz="1200" b="0" dirty="0">
              <a:solidFill>
                <a:srgbClr val="000000"/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54970" y="4077385"/>
            <a:ext cx="1509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US" altLang="en-US" sz="1600" b="0" dirty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Director’s </a:t>
            </a:r>
            <a:r>
              <a:rPr lang="en-US" altLang="en-US" sz="1600" b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Times New Roman" pitchFamily="18" charset="0"/>
              </a:rPr>
              <a:t>Report</a:t>
            </a:r>
            <a:endParaRPr lang="en-US" altLang="en-US" sz="1200" b="0" dirty="0">
              <a:solidFill>
                <a:srgbClr val="000000"/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3" name="Picture 61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33935" t="9563" r="32518" b="1652"/>
          <a:stretch/>
        </p:blipFill>
        <p:spPr>
          <a:xfrm>
            <a:off x="7930141" y="2463738"/>
            <a:ext cx="589178" cy="628595"/>
          </a:xfrm>
          <a:prstGeom prst="rect">
            <a:avLst/>
          </a:prstGeom>
        </p:spPr>
      </p:pic>
      <p:sp>
        <p:nvSpPr>
          <p:cNvPr id="54" name="AutoShape 24"/>
          <p:cNvSpPr>
            <a:spLocks noChangeArrowheads="1"/>
          </p:cNvSpPr>
          <p:nvPr/>
        </p:nvSpPr>
        <p:spPr bwMode="auto">
          <a:xfrm rot="1087421">
            <a:off x="6529456" y="3371873"/>
            <a:ext cx="956714" cy="217104"/>
          </a:xfrm>
          <a:prstGeom prst="leftArrow">
            <a:avLst>
              <a:gd name="adj1" fmla="val 50000"/>
              <a:gd name="adj2" fmla="val 79727"/>
            </a:avLst>
          </a:prstGeom>
          <a:solidFill>
            <a:srgbClr val="3333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0" hangingPunct="0">
              <a:buClr>
                <a:srgbClr val="5C5C5C"/>
              </a:buClr>
              <a:buFont typeface="Arial" pitchFamily="34" charset="0"/>
              <a:buNone/>
              <a:defRPr/>
            </a:pPr>
            <a:endParaRPr lang="en-US" altLang="en-US" kern="0">
              <a:ea typeface="+mn-ea"/>
            </a:endParaRPr>
          </a:p>
        </p:txBody>
      </p:sp>
      <p:sp>
        <p:nvSpPr>
          <p:cNvPr id="4" name="Rechteckiger Pfeil 3"/>
          <p:cNvSpPr/>
          <p:nvPr/>
        </p:nvSpPr>
        <p:spPr>
          <a:xfrm rot="5400000">
            <a:off x="3680507" y="1794529"/>
            <a:ext cx="946464" cy="82400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4" name="Rechteckiger Pfeil 43"/>
          <p:cNvSpPr/>
          <p:nvPr/>
        </p:nvSpPr>
        <p:spPr>
          <a:xfrm rot="16200000" flipH="1">
            <a:off x="4754330" y="1775181"/>
            <a:ext cx="965318" cy="83026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16200000">
            <a:off x="-1192858" y="2161923"/>
            <a:ext cx="3968875" cy="1656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5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endParaRPr lang="en-GB" dirty="0">
              <a:latin typeface="Arial" charset="0"/>
              <a:ea typeface="ＭＳ Ｐゴシック" pitchFamily="34" charset="-128"/>
            </a:endParaRPr>
          </a:p>
          <a:p>
            <a:pPr marL="0" indent="0"/>
            <a:endParaRPr lang="da-DK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1295400" y="2474120"/>
            <a:ext cx="7620000" cy="1393775"/>
          </a:xfrm>
        </p:spPr>
        <p:txBody>
          <a:bodyPr/>
          <a:lstStyle/>
          <a:p>
            <a:r>
              <a:rPr lang="da-DK" sz="3200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Thanks ...</a:t>
            </a:r>
          </a:p>
          <a:p>
            <a:endParaRPr lang="da-DK" sz="3200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endParaRPr lang="da-DK" sz="3200" dirty="0" smtClean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endParaRPr lang="da-DK" sz="3200" dirty="0" smtClean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8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1672797" y="1346636"/>
            <a:ext cx="5112568" cy="354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2996001"/>
            <a:ext cx="30400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 SPECTRUM POLICY GROUP (RSPG)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20327040">
            <a:off x="1364251" y="2588825"/>
            <a:ext cx="978408" cy="3634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063217" y="694310"/>
            <a:ext cx="6989433" cy="2302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200" b="1" dirty="0" err="1" smtClean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European</a:t>
            </a:r>
            <a:r>
              <a:rPr lang="fr-FR" sz="2200" b="1" dirty="0" smtClean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 </a:t>
            </a:r>
            <a:r>
              <a:rPr lang="fr-FR" sz="2200" b="1" dirty="0" err="1" smtClean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spectrum</a:t>
            </a:r>
            <a:r>
              <a:rPr lang="fr-FR" sz="2200" b="1" dirty="0" smtClean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 </a:t>
            </a:r>
            <a:r>
              <a:rPr lang="fr-FR" sz="2200" b="1" dirty="0" err="1" smtClean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policy</a:t>
            </a:r>
            <a:r>
              <a:rPr lang="fr-FR" sz="2200" b="1" dirty="0" smtClean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 and </a:t>
            </a:r>
            <a:r>
              <a:rPr lang="fr-FR" sz="2400" b="1" dirty="0" smtClean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rPr>
              <a:t>harmonisation</a:t>
            </a:r>
            <a:endParaRPr lang="fr-FR" sz="2200" b="1" dirty="0" smtClean="0">
              <a:solidFill>
                <a:srgbClr val="FFFFFF"/>
              </a:solidFill>
              <a:latin typeface="Arial"/>
              <a:ea typeface="ＭＳ Ｐゴシック" pitchFamily="-65" charset="-128"/>
              <a:cs typeface="ＭＳ Ｐゴシック" pitchFamily="-106" charset="-128"/>
            </a:endParaRPr>
          </a:p>
          <a:p>
            <a:pPr algn="l"/>
            <a:endParaRPr lang="fr-FR" sz="2000" b="1" kern="0" spc="20" dirty="0">
              <a:solidFill>
                <a:srgbClr val="004899"/>
              </a:solidFill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91880" y="1163995"/>
            <a:ext cx="207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EC Mandates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3259779" y="1681179"/>
            <a:ext cx="23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CEPT Reports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38121" y="1469025"/>
            <a:ext cx="155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EC Decisions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6733685" y="1346636"/>
            <a:ext cx="242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Spectrum regulation</a:t>
            </a:r>
          </a:p>
          <a:p>
            <a:r>
              <a:rPr lang="en-GB" dirty="0" smtClean="0"/>
              <a:t>ECC Decisions</a:t>
            </a:r>
          </a:p>
          <a:p>
            <a:r>
              <a:rPr lang="en-GB" dirty="0" smtClean="0"/>
              <a:t>ECC Recommendation</a:t>
            </a:r>
          </a:p>
          <a:p>
            <a:r>
              <a:rPr lang="en-GB" dirty="0" smtClean="0"/>
              <a:t>ECC Reports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5020669" y="3855995"/>
            <a:ext cx="3426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Placing equipment on the market</a:t>
            </a:r>
          </a:p>
          <a:p>
            <a:r>
              <a:rPr lang="en-GB" dirty="0" smtClean="0"/>
              <a:t>Harmonised Standards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438899" y="2481599"/>
            <a:ext cx="1021278" cy="134108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119751" y="2996001"/>
            <a:ext cx="155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ETSI </a:t>
            </a:r>
            <a:r>
              <a:rPr lang="en-GB" dirty="0" err="1" smtClean="0"/>
              <a:t>SRDoc</a:t>
            </a:r>
            <a:endParaRPr lang="en-GB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251306" y="1559878"/>
            <a:ext cx="1997532" cy="0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3233055" y="1688087"/>
            <a:ext cx="1997532" cy="0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7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75947" y="3930122"/>
            <a:ext cx="4317698" cy="573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4997003" y="4375538"/>
            <a:ext cx="266533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619673" y="848028"/>
            <a:ext cx="2946033" cy="9891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Member States making recommendations 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to the EC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4" y="996051"/>
            <a:ext cx="2997673" cy="58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4565706" y="2759273"/>
            <a:ext cx="4121095" cy="97822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fr-FR" b="1" dirty="0" smtClean="0">
                <a:solidFill>
                  <a:schemeClr val="bg2"/>
                </a:solidFill>
              </a:rPr>
              <a:t>A need to ensure that technical and regulatory conditions  for all bands already </a:t>
            </a:r>
            <a:r>
              <a:rPr lang="en-US" altLang="fr-FR" b="1" dirty="0" err="1" smtClean="0">
                <a:solidFill>
                  <a:schemeClr val="bg2"/>
                </a:solidFill>
              </a:rPr>
              <a:t>harmonised</a:t>
            </a:r>
            <a:r>
              <a:rPr lang="en-US" altLang="fr-FR" b="1" dirty="0" smtClean="0">
                <a:solidFill>
                  <a:schemeClr val="bg2"/>
                </a:solidFill>
              </a:rPr>
              <a:t>  are fit for 5G 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29537" y="2767166"/>
            <a:ext cx="4227951" cy="9624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fr-FR" b="1" dirty="0" smtClean="0">
                <a:solidFill>
                  <a:schemeClr val="bg2"/>
                </a:solidFill>
              </a:rPr>
              <a:t>  5G  also needs bands </a:t>
            </a:r>
          </a:p>
          <a:p>
            <a:pPr algn="ctr"/>
            <a:r>
              <a:rPr lang="en-US" altLang="fr-FR" b="1" dirty="0" smtClean="0">
                <a:solidFill>
                  <a:schemeClr val="bg2"/>
                </a:solidFill>
              </a:rPr>
              <a:t>below 1 GHz (e.g. 700 MHz)</a:t>
            </a:r>
          </a:p>
          <a:p>
            <a:pPr algn="ctr"/>
            <a:r>
              <a:rPr lang="en-US" altLang="fr-FR" b="1" dirty="0">
                <a:solidFill>
                  <a:schemeClr val="bg2"/>
                </a:solidFill>
              </a:rPr>
              <a:t>n</a:t>
            </a:r>
            <a:r>
              <a:rPr lang="en-US" altLang="fr-FR" b="1" dirty="0" smtClean="0">
                <a:solidFill>
                  <a:schemeClr val="bg2"/>
                </a:solidFill>
              </a:rPr>
              <a:t>ationwide and indoor coverage    </a:t>
            </a:r>
            <a:endParaRPr lang="en-US" altLang="fr-FR" b="1" dirty="0">
              <a:solidFill>
                <a:schemeClr val="bg2"/>
              </a:solidFill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2477111" y="1923678"/>
            <a:ext cx="4543162" cy="57413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fr-FR" b="1" dirty="0" smtClean="0">
                <a:solidFill>
                  <a:schemeClr val="bg2"/>
                </a:solidFill>
              </a:rPr>
              <a:t>3.4-3.8 GHz as</a:t>
            </a:r>
          </a:p>
          <a:p>
            <a:pPr algn="ctr"/>
            <a:r>
              <a:rPr lang="en-US" altLang="fr-FR" b="1" dirty="0" smtClean="0">
                <a:solidFill>
                  <a:schemeClr val="bg2"/>
                </a:solidFill>
              </a:rPr>
              <a:t>the primary band suitable for 5G </a:t>
            </a:r>
            <a:endParaRPr lang="fr-FR" altLang="fr-FR" b="1" dirty="0">
              <a:solidFill>
                <a:schemeClr val="bg2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2339752" y="3930121"/>
            <a:ext cx="4680520" cy="8558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fr-FR" b="1" u="sng" dirty="0" smtClean="0">
              <a:solidFill>
                <a:schemeClr val="bg2"/>
              </a:solidFill>
            </a:endParaRPr>
          </a:p>
          <a:p>
            <a:pPr algn="ctr"/>
            <a:r>
              <a:rPr lang="en-US" altLang="fr-FR" b="1" u="sng" dirty="0" smtClean="0">
                <a:solidFill>
                  <a:schemeClr val="bg2"/>
                </a:solidFill>
              </a:rPr>
              <a:t>26 GHz  “pioneer” band  above 24 GHz</a:t>
            </a:r>
          </a:p>
          <a:p>
            <a:pPr algn="ctr"/>
            <a:r>
              <a:rPr lang="en-US" altLang="fr-FR" b="1" dirty="0" smtClean="0">
                <a:solidFill>
                  <a:schemeClr val="bg2"/>
                </a:solidFill>
              </a:rPr>
              <a:t>Following considerations in PC of 3 possible bands : 26 GHz, 32 GHz and 42 GHz</a:t>
            </a:r>
          </a:p>
          <a:p>
            <a:pPr algn="ctr"/>
            <a:endParaRPr lang="en-US" altLang="fr-FR" b="1" u="sng" dirty="0" smtClean="0">
              <a:solidFill>
                <a:schemeClr val="bg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23619" y="685800"/>
            <a:ext cx="8229600" cy="514350"/>
          </a:xfrm>
        </p:spPr>
        <p:txBody>
          <a:bodyPr/>
          <a:lstStyle/>
          <a:p>
            <a:r>
              <a:rPr lang="en-GB" dirty="0" smtClean="0"/>
              <a:t>RSPG </a:t>
            </a:r>
            <a:r>
              <a:rPr lang="en-GB" sz="2400" dirty="0" smtClean="0"/>
              <a:t>opinion</a:t>
            </a:r>
            <a:r>
              <a:rPr lang="en-GB" dirty="0" smtClean="0"/>
              <a:t> on 5G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7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5G CEPT Roadmap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200150"/>
            <a:ext cx="8579296" cy="3307500"/>
          </a:xfrm>
        </p:spPr>
        <p:txBody>
          <a:bodyPr/>
          <a:lstStyle/>
          <a:p>
            <a:pPr marL="0" indent="0"/>
            <a:r>
              <a:rPr lang="en-GB" dirty="0" smtClean="0"/>
              <a:t>New CEPT Roadmap for 5G following </a:t>
            </a:r>
            <a:r>
              <a:rPr lang="en-GB" i="1" dirty="0" smtClean="0"/>
              <a:t>CEPT workshop: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Ensuring that harmonised technical conditions fit 5G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3.4-3.8 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26 GHz harmonisation decision before WRC-19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Other bands – 4G+ as providing 5G services ? 5G mode for paired bands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WRC-19 preparations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How to respond to needs for verticals?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Backhauling, role of satellite, licensing …</a:t>
            </a:r>
            <a:endParaRPr lang="en-GB" sz="2200" dirty="0"/>
          </a:p>
          <a:p>
            <a:pPr marL="0" indent="-17463"/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cept.org/Documents/ecc/33486/ecc-16-110-annex-17_cept-roadmap-for-5g</a:t>
            </a:r>
            <a:endParaRPr lang="en-GB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Footer - add copy here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73882"/>
            <a:ext cx="8229600" cy="640556"/>
          </a:xfrm>
        </p:spPr>
        <p:txBody>
          <a:bodyPr/>
          <a:lstStyle/>
          <a:p>
            <a:pPr eaLnBrk="1" hangingPunct="1"/>
            <a:r>
              <a:rPr lang="en-GB" sz="2400" dirty="0" smtClean="0"/>
              <a:t>What 5G can bring to verticals ?</a:t>
            </a:r>
            <a:endParaRPr lang="en-GB" sz="2400" b="1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23528" y="1304515"/>
            <a:ext cx="8686800" cy="73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  <a:defRPr/>
            </a:pPr>
            <a:r>
              <a:rPr lang="en-GB" sz="2400" dirty="0" smtClean="0"/>
              <a:t>Various vertical sectors potentially addressed by 5G </a:t>
            </a:r>
            <a:endParaRPr lang="en-GB" sz="800" dirty="0" smtClean="0"/>
          </a:p>
        </p:txBody>
      </p:sp>
      <p:pic>
        <p:nvPicPr>
          <p:cNvPr id="1351" name="Picture 4" descr="Uti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53" y="2656598"/>
            <a:ext cx="1421468" cy="7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" name="Picture 6" descr="http://media.caspianmedia.com/image/74cbb96164cfa048ceccb507f3a69a83.jpg/crop:700x320:50: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0" y="2069398"/>
            <a:ext cx="1896021" cy="6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7" name="Image 1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353" y="2121974"/>
            <a:ext cx="1520824" cy="815331"/>
          </a:xfrm>
          <a:prstGeom prst="rect">
            <a:avLst/>
          </a:prstGeom>
        </p:spPr>
      </p:pic>
      <p:pic>
        <p:nvPicPr>
          <p:cNvPr id="1358" name="Image 13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693" y="2229126"/>
            <a:ext cx="1801368" cy="1015268"/>
          </a:xfrm>
          <a:prstGeom prst="rect">
            <a:avLst/>
          </a:prstGeom>
        </p:spPr>
      </p:pic>
      <p:pic>
        <p:nvPicPr>
          <p:cNvPr id="1359" name="Picture 16" descr="Mechatron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0" y="3796334"/>
            <a:ext cx="2040161" cy="7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0" name="Image 13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633" y="3800158"/>
            <a:ext cx="1790700" cy="985838"/>
          </a:xfrm>
          <a:prstGeom prst="rect">
            <a:avLst/>
          </a:prstGeom>
        </p:spPr>
      </p:pic>
      <p:pic>
        <p:nvPicPr>
          <p:cNvPr id="1361" name="Image 13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153" y="3657946"/>
            <a:ext cx="1952625" cy="1100138"/>
          </a:xfrm>
          <a:prstGeom prst="rect">
            <a:avLst/>
          </a:prstGeom>
        </p:spPr>
      </p:pic>
      <p:sp>
        <p:nvSpPr>
          <p:cNvPr id="1362" name="ZoneTexte 1361"/>
          <p:cNvSpPr txBox="1"/>
          <p:nvPr/>
        </p:nvSpPr>
        <p:spPr>
          <a:xfrm>
            <a:off x="653322" y="1784794"/>
            <a:ext cx="1413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Automotive</a:t>
            </a:r>
            <a:endParaRPr lang="en-GB" sz="2000" dirty="0">
              <a:latin typeface="+mn-lt"/>
            </a:endParaRPr>
          </a:p>
        </p:txBody>
      </p:sp>
      <p:sp>
        <p:nvSpPr>
          <p:cNvPr id="1363" name="ZoneTexte 1362"/>
          <p:cNvSpPr txBox="1"/>
          <p:nvPr/>
        </p:nvSpPr>
        <p:spPr>
          <a:xfrm>
            <a:off x="4503714" y="1811773"/>
            <a:ext cx="1078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Railways</a:t>
            </a:r>
            <a:endParaRPr lang="en-GB" sz="2000" dirty="0">
              <a:latin typeface="+mn-lt"/>
            </a:endParaRPr>
          </a:p>
        </p:txBody>
      </p:sp>
      <p:sp>
        <p:nvSpPr>
          <p:cNvPr id="1364" name="ZoneTexte 1363"/>
          <p:cNvSpPr txBox="1"/>
          <p:nvPr/>
        </p:nvSpPr>
        <p:spPr>
          <a:xfrm>
            <a:off x="7333026" y="1924477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Media</a:t>
            </a:r>
            <a:endParaRPr lang="en-GB" sz="2000" dirty="0">
              <a:latin typeface="+mn-lt"/>
            </a:endParaRPr>
          </a:p>
        </p:txBody>
      </p:sp>
      <p:sp>
        <p:nvSpPr>
          <p:cNvPr id="1365" name="ZoneTexte 1364"/>
          <p:cNvSpPr txBox="1"/>
          <p:nvPr/>
        </p:nvSpPr>
        <p:spPr>
          <a:xfrm>
            <a:off x="2727446" y="2379598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Utilities</a:t>
            </a:r>
            <a:endParaRPr lang="en-GB" sz="2000" dirty="0">
              <a:latin typeface="+mn-lt"/>
            </a:endParaRPr>
          </a:p>
        </p:txBody>
      </p:sp>
      <p:sp>
        <p:nvSpPr>
          <p:cNvPr id="1366" name="ZoneTexte 1365"/>
          <p:cNvSpPr txBox="1"/>
          <p:nvPr/>
        </p:nvSpPr>
        <p:spPr>
          <a:xfrm>
            <a:off x="323529" y="3507905"/>
            <a:ext cx="2445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Industrial automation</a:t>
            </a:r>
            <a:endParaRPr lang="en-GB" sz="2000" dirty="0">
              <a:latin typeface="+mn-lt"/>
            </a:endParaRPr>
          </a:p>
        </p:txBody>
      </p:sp>
      <p:sp>
        <p:nvSpPr>
          <p:cNvPr id="1367" name="ZoneTexte 1366"/>
          <p:cNvSpPr txBox="1"/>
          <p:nvPr/>
        </p:nvSpPr>
        <p:spPr>
          <a:xfrm>
            <a:off x="3441154" y="3579450"/>
            <a:ext cx="208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Home automation</a:t>
            </a:r>
            <a:endParaRPr lang="en-GB" sz="2000" dirty="0">
              <a:latin typeface="+mn-lt"/>
            </a:endParaRPr>
          </a:p>
        </p:txBody>
      </p:sp>
      <p:sp>
        <p:nvSpPr>
          <p:cNvPr id="1368" name="ZoneTexte 1367"/>
          <p:cNvSpPr txBox="1"/>
          <p:nvPr/>
        </p:nvSpPr>
        <p:spPr>
          <a:xfrm>
            <a:off x="6525168" y="3369341"/>
            <a:ext cx="149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Public safety</a:t>
            </a:r>
            <a:endParaRPr lang="en-GB" sz="2000" dirty="0">
              <a:latin typeface="+mn-lt"/>
            </a:endParaRPr>
          </a:p>
        </p:txBody>
      </p:sp>
      <p:sp>
        <p:nvSpPr>
          <p:cNvPr id="1369" name="Rectangle 4"/>
          <p:cNvSpPr txBox="1">
            <a:spLocks noChangeArrowheads="1"/>
          </p:cNvSpPr>
          <p:nvPr/>
        </p:nvSpPr>
        <p:spPr bwMode="auto">
          <a:xfrm>
            <a:off x="6973693" y="4849545"/>
            <a:ext cx="2100834" cy="2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marL="360363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360363" algn="l"/>
              </a:tabLst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2pPr>
            <a:lvl3pPr marL="719138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3pPr>
            <a:lvl4pPr marL="1079500" indent="-3603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tabLst>
                <a:tab pos="1079500" algn="l"/>
              </a:tabLst>
              <a:defRPr kern="1200">
                <a:solidFill>
                  <a:srgbClr val="000000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4pPr>
            <a:lvl5pPr marL="1528763" indent="-4492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7F6E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 algn="r">
              <a:buClr>
                <a:srgbClr val="C00000"/>
              </a:buClr>
              <a:buNone/>
              <a:defRPr/>
            </a:pPr>
            <a:r>
              <a:rPr lang="en-GB" dirty="0" smtClean="0"/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8643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slicing </a:t>
            </a:r>
            <a:r>
              <a:rPr lang="en-US" dirty="0" smtClean="0"/>
              <a:t>to adapt to verticals requirement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226577"/>
            <a:ext cx="8229600" cy="3307500"/>
          </a:xfrm>
        </p:spPr>
        <p:txBody>
          <a:bodyPr/>
          <a:lstStyle/>
          <a:p>
            <a:pPr marL="342900" lvl="6" indent="-161925"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 </a:t>
            </a:r>
            <a:r>
              <a:rPr lang="en-GB" sz="2400" dirty="0" smtClean="0"/>
              <a:t>High reliability: 99.99% </a:t>
            </a:r>
            <a:r>
              <a:rPr lang="en-GB" dirty="0" smtClean="0"/>
              <a:t>(e.g. automation) </a:t>
            </a:r>
            <a:r>
              <a:rPr lang="en-GB" sz="2400" dirty="0" smtClean="0"/>
              <a:t>– 100 % </a:t>
            </a:r>
            <a:r>
              <a:rPr lang="en-GB" dirty="0" smtClean="0"/>
              <a:t>(e.g. public safety, transportation)</a:t>
            </a:r>
          </a:p>
          <a:p>
            <a:pPr marL="342900" lvl="6" indent="-161925">
              <a:buFont typeface="Wingdings" panose="05000000000000000000" pitchFamily="2" charset="2"/>
              <a:buChar char="ü"/>
              <a:defRPr/>
            </a:pPr>
            <a:r>
              <a:rPr lang="en-GB" sz="2400" dirty="0" smtClean="0"/>
              <a:t> </a:t>
            </a:r>
            <a:r>
              <a:rPr lang="en-GB" sz="2400" dirty="0"/>
              <a:t>Very low latency: &lt; 10 </a:t>
            </a:r>
            <a:r>
              <a:rPr lang="en-GB" sz="2400" dirty="0" err="1"/>
              <a:t>ms</a:t>
            </a:r>
            <a:r>
              <a:rPr lang="en-GB" sz="2400" dirty="0"/>
              <a:t> </a:t>
            </a:r>
            <a:r>
              <a:rPr lang="en-GB" dirty="0"/>
              <a:t>(e.g. </a:t>
            </a:r>
            <a:r>
              <a:rPr lang="en-GB" dirty="0" smtClean="0"/>
              <a:t>automotive, content production, </a:t>
            </a:r>
            <a:r>
              <a:rPr lang="en-GB" dirty="0"/>
              <a:t>public safety)</a:t>
            </a:r>
          </a:p>
          <a:p>
            <a:pPr marL="342900" lvl="6" indent="-161925"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 Seamless coverage: territory </a:t>
            </a:r>
            <a:r>
              <a:rPr lang="en-GB" dirty="0"/>
              <a:t>(e.g. utilities) </a:t>
            </a:r>
            <a:r>
              <a:rPr lang="en-GB" sz="2400" dirty="0"/>
              <a:t>&amp; population </a:t>
            </a:r>
            <a:r>
              <a:rPr lang="en-GB" dirty="0"/>
              <a:t>(e.g. public safety, media) </a:t>
            </a:r>
          </a:p>
          <a:p>
            <a:pPr marL="342900" lvl="6" indent="-161925"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 High </a:t>
            </a:r>
            <a:r>
              <a:rPr lang="en-GB" sz="2400" dirty="0" err="1"/>
              <a:t>QoS</a:t>
            </a:r>
            <a:endParaRPr lang="en-GB" sz="2400" dirty="0"/>
          </a:p>
          <a:p>
            <a:pPr marL="447675" lvl="6" indent="-266700">
              <a:buFont typeface="Wingdings" panose="05000000000000000000" pitchFamily="2" charset="2"/>
              <a:buChar char="ü"/>
              <a:tabLst>
                <a:tab pos="447675" algn="l"/>
              </a:tabLst>
              <a:defRPr/>
            </a:pPr>
            <a:r>
              <a:rPr lang="en-GB" sz="2400" dirty="0"/>
              <a:t>Long life time and availability of spare parts: up to 20 years </a:t>
            </a:r>
            <a:r>
              <a:rPr lang="en-GB" dirty="0"/>
              <a:t>(e.g. automotive, railways, utilities, automation)</a:t>
            </a:r>
          </a:p>
          <a:p>
            <a:pPr marL="342900" lvl="6" indent="-161925"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 High degree of security</a:t>
            </a:r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Footer - add copy here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Audiovisual sector as “vertical”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57200" y="1226577"/>
                <a:ext cx="8229600" cy="3307500"/>
              </a:xfrm>
            </p:spPr>
            <p:txBody>
              <a:bodyPr/>
              <a:lstStyle/>
              <a:p>
                <a:pPr marL="523875" lvl="6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verticals (see EBU presentation at CEPT 5G workshop)</a:t>
                </a:r>
              </a:p>
              <a:p>
                <a:pPr marL="981075" lvl="7" indent="-342900">
                  <a:defRPr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ontent production : local, low latency (&lt;5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high throughput, very high reliability</a:t>
                </a:r>
              </a:p>
              <a:p>
                <a:pPr marL="981075" lvl="7" indent="-342900">
                  <a:defRPr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: any place / any time,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150 Mbit/s, high reliability</a:t>
                </a:r>
              </a:p>
              <a:p>
                <a:pPr marL="523875" lvl="6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Which role for 5G in AVMS distribution?</a:t>
                </a:r>
              </a:p>
              <a:p>
                <a:pPr marL="981075" lvl="7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Increasing importance to reach mobile device </a:t>
                </a:r>
              </a:p>
              <a:p>
                <a:pPr marL="981075" lvl="7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5G performance/services is a chicken and egg problem</a:t>
                </a:r>
              </a:p>
              <a:p>
                <a:pPr marL="981075" lvl="7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Economical and technical innovation will need mobile and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audiovisual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industry (+operators) to work together</a:t>
                </a:r>
              </a:p>
              <a:p>
                <a:pPr marL="981075" lvl="7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Specific regulations/needs (free-to-air, coverage, content) </a:t>
                </a:r>
              </a:p>
              <a:p>
                <a:pPr marL="180975" lvl="6" indent="0">
                  <a:buNone/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57200" y="1226577"/>
                <a:ext cx="8229600" cy="3307500"/>
              </a:xfrm>
              <a:blipFill rotWithShape="1">
                <a:blip r:embed="rId2"/>
                <a:stretch>
                  <a:fillRect t="-737" b="-112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Footer - add copy here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4D2DC7-9628-4B08-97A5-3342205ED9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746" y="2593594"/>
            <a:ext cx="9144000" cy="2373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" y="1398487"/>
            <a:ext cx="2705227" cy="667121"/>
          </a:xfrm>
          <a:prstGeom prst="roundRect">
            <a:avLst/>
          </a:prstGeom>
          <a:solidFill>
            <a:srgbClr val="0048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WRC 15  </a:t>
            </a:r>
            <a:r>
              <a:rPr lang="fr-FR" b="1" dirty="0">
                <a:solidFill>
                  <a:schemeClr val="bg2"/>
                </a:solidFill>
              </a:rPr>
              <a:t/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 smtClean="0">
                <a:solidFill>
                  <a:schemeClr val="bg2"/>
                </a:solidFill>
              </a:rPr>
              <a:t>AI 1.13 WRC 19</a:t>
            </a:r>
            <a:endParaRPr lang="fr-FR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29" y="1589172"/>
            <a:ext cx="811213" cy="8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2775926" y="1201023"/>
            <a:ext cx="4070343" cy="1392571"/>
          </a:xfrm>
          <a:prstGeom prst="roundRect">
            <a:avLst>
              <a:gd name="adj" fmla="val 8133"/>
            </a:avLst>
          </a:prstGeom>
          <a:solidFill>
            <a:srgbClr val="E6E0E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24.25-27.5 GHz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31.8-33.4 GHz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37-43.5 GHz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45.5-50.2&amp;50.4-52.6 GHz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66-76&amp;81-86 GHz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6846269" y="1589172"/>
            <a:ext cx="712260" cy="285750"/>
          </a:xfrm>
          <a:prstGeom prst="rightArrow">
            <a:avLst/>
          </a:prstGeom>
          <a:solidFill>
            <a:srgbClr val="E6E0E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21296" y="2593594"/>
            <a:ext cx="2705227" cy="84791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ECC/CPG prepare 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positions for WRC 19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5" y="1398903"/>
            <a:ext cx="492561" cy="41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935261" y="1139801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4899"/>
                </a:solidFill>
              </a:rPr>
              <a:t>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Flèche à angle droit 11"/>
          <p:cNvSpPr/>
          <p:nvPr/>
        </p:nvSpPr>
        <p:spPr>
          <a:xfrm>
            <a:off x="2907634" y="2593593"/>
            <a:ext cx="1032933" cy="532337"/>
          </a:xfrm>
          <a:prstGeom prst="bentUp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129826" y="2867870"/>
            <a:ext cx="2782275" cy="573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Which  Frequency  band(s) 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for  5G in Europe? </a:t>
            </a:r>
          </a:p>
          <a:p>
            <a:pPr algn="ctr"/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99" y="2928142"/>
            <a:ext cx="2671447" cy="45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75947" y="3930123"/>
            <a:ext cx="4317698" cy="573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137400" y="3344023"/>
            <a:ext cx="1549400" cy="8729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7003" y="4375538"/>
            <a:ext cx="266533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0" y="3871566"/>
            <a:ext cx="2994174" cy="9379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A pioneer band above 24 GHz </a:t>
            </a:r>
            <a:r>
              <a:rPr lang="en-US" b="1" dirty="0" err="1" smtClean="0">
                <a:solidFill>
                  <a:schemeClr val="bg2"/>
                </a:solidFill>
              </a:rPr>
              <a:t>harmonised</a:t>
            </a:r>
            <a:r>
              <a:rPr lang="en-US" b="1" dirty="0" smtClean="0">
                <a:solidFill>
                  <a:schemeClr val="bg2"/>
                </a:solidFill>
              </a:rPr>
              <a:t> &lt;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Other bands &gt; WRC-19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7469591" y="1408735"/>
            <a:ext cx="1217209" cy="199390"/>
          </a:xfrm>
          <a:prstGeom prst="roundRect">
            <a:avLst/>
          </a:prstGeom>
          <a:solidFill>
            <a:srgbClr val="0048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WRC 19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55" y="3462262"/>
            <a:ext cx="532264" cy="3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11537" y="3484837"/>
            <a:ext cx="202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RSPG opinion</a:t>
            </a:r>
          </a:p>
          <a:p>
            <a:pPr algn="ctr"/>
            <a:r>
              <a:rPr lang="en-GB" sz="2000" b="1" dirty="0" smtClean="0"/>
              <a:t> on 5G</a:t>
            </a:r>
            <a:endParaRPr lang="en-GB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03" y="4043629"/>
            <a:ext cx="2409961" cy="7658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21" name="Virage 20"/>
          <p:cNvSpPr/>
          <p:nvPr/>
        </p:nvSpPr>
        <p:spPr>
          <a:xfrm rot="10800000">
            <a:off x="6935264" y="4147273"/>
            <a:ext cx="1484001" cy="42700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10800000">
            <a:off x="3040555" y="4153729"/>
            <a:ext cx="1438981" cy="2001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28"/>
          <p:cNvSpPr txBox="1"/>
          <p:nvPr/>
        </p:nvSpPr>
        <p:spPr>
          <a:xfrm>
            <a:off x="3111335" y="3901076"/>
            <a:ext cx="14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5G Mandate</a:t>
            </a:r>
            <a:endParaRPr lang="en-GB" dirty="0"/>
          </a:p>
        </p:txBody>
      </p:sp>
      <p:sp>
        <p:nvSpPr>
          <p:cNvPr id="33" name="Flèche droite 32"/>
          <p:cNvSpPr/>
          <p:nvPr/>
        </p:nvSpPr>
        <p:spPr>
          <a:xfrm>
            <a:off x="3055597" y="4326509"/>
            <a:ext cx="1438981" cy="2001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ZoneTexte 33"/>
          <p:cNvSpPr txBox="1"/>
          <p:nvPr/>
        </p:nvSpPr>
        <p:spPr>
          <a:xfrm>
            <a:off x="3050836" y="4495690"/>
            <a:ext cx="144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CEPT Report</a:t>
            </a:r>
            <a:endParaRPr lang="en-GB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96297" y="861226"/>
            <a:ext cx="8229600" cy="514350"/>
          </a:xfrm>
        </p:spPr>
        <p:txBody>
          <a:bodyPr/>
          <a:lstStyle/>
          <a:p>
            <a:r>
              <a:rPr lang="en-GB" dirty="0" smtClean="0"/>
              <a:t>Spectrum for 5G above 24 GHz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9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8889" y="896114"/>
            <a:ext cx="86571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604" y="1318391"/>
            <a:ext cx="3906982" cy="1432992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4899"/>
                </a:solidFill>
              </a:rPr>
              <a:t>Compatibility</a:t>
            </a:r>
          </a:p>
          <a:p>
            <a:pPr algn="ctr"/>
            <a:r>
              <a:rPr lang="en-GB" sz="2000" b="1" dirty="0" smtClean="0">
                <a:solidFill>
                  <a:srgbClr val="004899"/>
                </a:solidFill>
              </a:rPr>
              <a:t>with other services </a:t>
            </a:r>
            <a:endParaRPr lang="en-GB" sz="2000" b="1" dirty="0">
              <a:solidFill>
                <a:srgbClr val="00489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83537" y="1288400"/>
            <a:ext cx="3906982" cy="1432992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4899"/>
                </a:solidFill>
              </a:rPr>
              <a:t>Knowledge of systems  characteristics parameters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8888" y="3058838"/>
            <a:ext cx="3906982" cy="1432992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4899"/>
                </a:solidFill>
              </a:rPr>
              <a:t>5G systems MIMO Antennas modelling  </a:t>
            </a:r>
            <a:endParaRPr lang="en-GB" sz="2000" b="1" dirty="0">
              <a:solidFill>
                <a:srgbClr val="004899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00840" y="3058838"/>
            <a:ext cx="3906982" cy="1432992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4899"/>
                </a:solidFill>
              </a:rPr>
              <a:t>Timeframe for ITU and CEPT studies</a:t>
            </a:r>
            <a:endParaRPr lang="en-GB" sz="2000" b="1" dirty="0">
              <a:solidFill>
                <a:srgbClr val="004899"/>
              </a:solidFill>
            </a:endParaRPr>
          </a:p>
        </p:txBody>
      </p:sp>
      <p:sp>
        <p:nvSpPr>
          <p:cNvPr id="14" name="Titre 2"/>
          <p:cNvSpPr txBox="1">
            <a:spLocks/>
          </p:cNvSpPr>
          <p:nvPr/>
        </p:nvSpPr>
        <p:spPr>
          <a:xfrm>
            <a:off x="523619" y="685800"/>
            <a:ext cx="8229600" cy="514350"/>
          </a:xfrm>
          <a:prstGeom prst="rect">
            <a:avLst/>
          </a:prstGeom>
        </p:spPr>
        <p:txBody>
          <a:bodyPr/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106" charset="-128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106" charset="-128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</a:defRPr>
            </a:lvl9pPr>
          </a:lstStyle>
          <a:p>
            <a:r>
              <a:rPr lang="en-GB" dirty="0" smtClean="0"/>
              <a:t>Challenges for 5G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CCC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E2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14822</TotalTime>
  <Words>690</Words>
  <Application>Microsoft Office PowerPoint</Application>
  <PresentationFormat>On-screen Show (16:9)</PresentationFormat>
  <Paragraphs>145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Conception personnalisée</vt:lpstr>
      <vt:lpstr> EBU FORECAST 23-24 November 2016  Spectrum for 5G </vt:lpstr>
      <vt:lpstr>PowerPoint Presentation</vt:lpstr>
      <vt:lpstr>RSPG opinion on 5G</vt:lpstr>
      <vt:lpstr>5G CEPT Roadmap</vt:lpstr>
      <vt:lpstr>What 5G can bring to verticals ?</vt:lpstr>
      <vt:lpstr>Network slicing to adapt to verticals requirement</vt:lpstr>
      <vt:lpstr>Audiovisual sector as “vertical” </vt:lpstr>
      <vt:lpstr>Spectrum for 5G above 24 GHz </vt:lpstr>
      <vt:lpstr>PowerPoint Presentation</vt:lpstr>
      <vt:lpstr>Supplemental Downlink (SDL) in Europe</vt:lpstr>
      <vt:lpstr>UHF TV band</vt:lpstr>
      <vt:lpstr>WRC-19 Process</vt:lpstr>
      <vt:lpstr>PowerPoint Presentation</vt:lpstr>
    </vt:vector>
  </TitlesOfParts>
  <Company>wonderlandWPA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Smith</dc:creator>
  <cp:lastModifiedBy>Author</cp:lastModifiedBy>
  <cp:revision>278</cp:revision>
  <dcterms:created xsi:type="dcterms:W3CDTF">2011-06-23T11:16:25Z</dcterms:created>
  <dcterms:modified xsi:type="dcterms:W3CDTF">2016-11-25T09:41:08Z</dcterms:modified>
</cp:coreProperties>
</file>